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1" r:id="rId2"/>
  </p:sldIdLst>
  <p:sldSz cx="6858000" cy="9144000" type="screen4x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wner" initials="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FF0000"/>
    <a:srgbClr val="F3EE12"/>
    <a:srgbClr val="FFCC0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2160" y="43"/>
      </p:cViewPr>
      <p:guideLst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8F9BA-ED18-446B-B4EF-EE6116AFF90E}" type="datetimeFigureOut">
              <a:rPr kumimoji="1" lang="ja-JP" altLang="en-US" smtClean="0"/>
              <a:t>2021/11/19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70113" y="1243013"/>
            <a:ext cx="2517775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C20D7-E44E-4848-9D67-A163F7158A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587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DCFD-3BD6-48F5-9A79-03B83C3931D3}" type="datetimeFigureOut">
              <a:rPr kumimoji="1" lang="ja-JP" altLang="en-US" smtClean="0"/>
              <a:t>2021/11/19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F0A9C-C12F-4127-A28A-8ACD1D8102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52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DCFD-3BD6-48F5-9A79-03B83C3931D3}" type="datetimeFigureOut">
              <a:rPr kumimoji="1" lang="ja-JP" altLang="en-US" smtClean="0"/>
              <a:t>2021/11/19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F0A9C-C12F-4127-A28A-8ACD1D8102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873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DCFD-3BD6-48F5-9A79-03B83C3931D3}" type="datetimeFigureOut">
              <a:rPr kumimoji="1" lang="ja-JP" altLang="en-US" smtClean="0"/>
              <a:t>2021/11/19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F0A9C-C12F-4127-A28A-8ACD1D8102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491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DCFD-3BD6-48F5-9A79-03B83C3931D3}" type="datetimeFigureOut">
              <a:rPr kumimoji="1" lang="ja-JP" altLang="en-US" smtClean="0"/>
              <a:t>2021/11/19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F0A9C-C12F-4127-A28A-8ACD1D8102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83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DCFD-3BD6-48F5-9A79-03B83C3931D3}" type="datetimeFigureOut">
              <a:rPr kumimoji="1" lang="ja-JP" altLang="en-US" smtClean="0"/>
              <a:t>2021/11/19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F0A9C-C12F-4127-A28A-8ACD1D8102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87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DCFD-3BD6-48F5-9A79-03B83C3931D3}" type="datetimeFigureOut">
              <a:rPr kumimoji="1" lang="ja-JP" altLang="en-US" smtClean="0"/>
              <a:t>2021/11/19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F0A9C-C12F-4127-A28A-8ACD1D8102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232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DCFD-3BD6-48F5-9A79-03B83C3931D3}" type="datetimeFigureOut">
              <a:rPr kumimoji="1" lang="ja-JP" altLang="en-US" smtClean="0"/>
              <a:t>2021/11/19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F0A9C-C12F-4127-A28A-8ACD1D8102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974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DCFD-3BD6-48F5-9A79-03B83C3931D3}" type="datetimeFigureOut">
              <a:rPr kumimoji="1" lang="ja-JP" altLang="en-US" smtClean="0"/>
              <a:t>2021/11/19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F0A9C-C12F-4127-A28A-8ACD1D8102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91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DCFD-3BD6-48F5-9A79-03B83C3931D3}" type="datetimeFigureOut">
              <a:rPr kumimoji="1" lang="ja-JP" altLang="en-US" smtClean="0"/>
              <a:t>2021/11/19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F0A9C-C12F-4127-A28A-8ACD1D8102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03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DCFD-3BD6-48F5-9A79-03B83C3931D3}" type="datetimeFigureOut">
              <a:rPr kumimoji="1" lang="ja-JP" altLang="en-US" smtClean="0"/>
              <a:t>2021/11/19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F0A9C-C12F-4127-A28A-8ACD1D8102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91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DCFD-3BD6-48F5-9A79-03B83C3931D3}" type="datetimeFigureOut">
              <a:rPr kumimoji="1" lang="ja-JP" altLang="en-US" smtClean="0"/>
              <a:t>2021/11/19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F0A9C-C12F-4127-A28A-8ACD1D8102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58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CDCFD-3BD6-48F5-9A79-03B83C3931D3}" type="datetimeFigureOut">
              <a:rPr kumimoji="1" lang="ja-JP" altLang="en-US" smtClean="0"/>
              <a:t>2021/11/19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F0A9C-C12F-4127-A28A-8ACD1D8102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0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5.png"/><Relationship Id="rId4" Type="http://schemas.openxmlformats.org/officeDocument/2006/relationships/hyperlink" Target="https://bit.ly/3CVg3Gz" TargetMode="External"/><Relationship Id="rId9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8D444D04-75A1-413B-B380-EF0A3D62BE9F}"/>
              </a:ext>
            </a:extLst>
          </p:cNvPr>
          <p:cNvSpPr/>
          <p:nvPr/>
        </p:nvSpPr>
        <p:spPr>
          <a:xfrm>
            <a:off x="35997" y="4135993"/>
            <a:ext cx="6768000" cy="2995459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1C1E4031-F179-4EDB-84D4-A955BF1F46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r="17754"/>
          <a:stretch/>
        </p:blipFill>
        <p:spPr>
          <a:xfrm>
            <a:off x="53997" y="68164"/>
            <a:ext cx="6750002" cy="4597063"/>
          </a:xfrm>
          <a:prstGeom prst="rect">
            <a:avLst/>
          </a:prstGeom>
        </p:spPr>
      </p:pic>
      <p:sp>
        <p:nvSpPr>
          <p:cNvPr id="6" name="弦 5">
            <a:extLst>
              <a:ext uri="{FF2B5EF4-FFF2-40B4-BE49-F238E27FC236}">
                <a16:creationId xmlns:a16="http://schemas.microsoft.com/office/drawing/2014/main" id="{DA01913B-12AC-46F9-A06E-FFF7D44294AA}"/>
              </a:ext>
            </a:extLst>
          </p:cNvPr>
          <p:cNvSpPr/>
          <p:nvPr/>
        </p:nvSpPr>
        <p:spPr>
          <a:xfrm rot="16200000">
            <a:off x="2829451" y="-3311756"/>
            <a:ext cx="1181098" cy="6768001"/>
          </a:xfrm>
          <a:prstGeom prst="chord">
            <a:avLst>
              <a:gd name="adj1" fmla="val 5366735"/>
              <a:gd name="adj2" fmla="val 16231757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0" tIns="46800" rIns="72000" bIns="46800" rtlCol="0" anchor="b" anchorCtr="1">
            <a:noAutofit/>
          </a:bodyPr>
          <a:lstStyle/>
          <a:p>
            <a:pPr algn="ctr"/>
            <a:endParaRPr kumimoji="1" lang="en-US" altLang="ja-JP" sz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令和４年　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災害時リハビリテーション 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セミナー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66F1B5D9-8B3D-4FD4-8527-2C561D6FCB44}"/>
              </a:ext>
            </a:extLst>
          </p:cNvPr>
          <p:cNvSpPr/>
          <p:nvPr/>
        </p:nvSpPr>
        <p:spPr>
          <a:xfrm>
            <a:off x="113334" y="2223617"/>
            <a:ext cx="6621517" cy="1261884"/>
          </a:xfrm>
          <a:prstGeom prst="roundRect">
            <a:avLst>
              <a:gd name="adj" fmla="val 10695"/>
            </a:avLst>
          </a:prstGeom>
          <a:solidFill>
            <a:srgbClr val="00B0F0">
              <a:alpha val="39000"/>
            </a:srgbClr>
          </a:solid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A72E235B-9BD7-45F4-9A72-695B0B80834E}"/>
              </a:ext>
            </a:extLst>
          </p:cNvPr>
          <p:cNvSpPr/>
          <p:nvPr/>
        </p:nvSpPr>
        <p:spPr>
          <a:xfrm>
            <a:off x="35996" y="8799961"/>
            <a:ext cx="6768001" cy="2758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主催　長野県理学療法士会災害対策部</a:t>
            </a:r>
          </a:p>
        </p:txBody>
      </p: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C817438F-586E-4C88-A891-A686438123CC}"/>
              </a:ext>
            </a:extLst>
          </p:cNvPr>
          <p:cNvGrpSpPr/>
          <p:nvPr/>
        </p:nvGrpSpPr>
        <p:grpSpPr>
          <a:xfrm>
            <a:off x="64529" y="3541344"/>
            <a:ext cx="6756400" cy="707886"/>
            <a:chOff x="101600" y="4295118"/>
            <a:chExt cx="6756400" cy="707886"/>
          </a:xfrm>
        </p:grpSpPr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B28103BD-59EC-494A-B24E-B84793177372}"/>
                </a:ext>
              </a:extLst>
            </p:cNvPr>
            <p:cNvSpPr txBox="1"/>
            <p:nvPr/>
          </p:nvSpPr>
          <p:spPr>
            <a:xfrm>
              <a:off x="101600" y="4295118"/>
              <a:ext cx="6756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令和４年</a:t>
              </a:r>
              <a:r>
                <a:rPr kumimoji="1" lang="ja-JP" altLang="en-US" sz="4000" b="1" dirty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１</a:t>
              </a:r>
              <a:r>
                <a:rPr kumimoji="1" lang="ja-JP" altLang="en-US" sz="2400" b="1" dirty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月</a:t>
              </a:r>
              <a:r>
                <a:rPr kumimoji="1" lang="ja-JP" altLang="en-US" sz="4000" b="1" dirty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２２</a:t>
              </a:r>
              <a:r>
                <a:rPr kumimoji="1" lang="ja-JP" altLang="en-US" sz="2400" b="1" dirty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日　　</a:t>
              </a:r>
              <a:r>
                <a:rPr kumimoji="1" lang="ja-JP" altLang="en-US" sz="3200" b="1" dirty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１４</a:t>
              </a:r>
              <a:r>
                <a:rPr kumimoji="1"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時～</a:t>
              </a:r>
              <a:r>
                <a:rPr kumimoji="1" lang="ja-JP" altLang="en-US" sz="3200" b="1" dirty="0"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１６</a:t>
              </a:r>
              <a:r>
                <a:rPr kumimoji="1"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時</a:t>
              </a:r>
              <a:endPara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9" name="四角形: 角を丸くする 28">
              <a:extLst>
                <a:ext uri="{FF2B5EF4-FFF2-40B4-BE49-F238E27FC236}">
                  <a16:creationId xmlns:a16="http://schemas.microsoft.com/office/drawing/2014/main" id="{68CF6246-552C-45A2-9372-A879193435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08176" y="4420689"/>
              <a:ext cx="383059" cy="383059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土</a:t>
              </a:r>
            </a:p>
          </p:txBody>
        </p:sp>
      </p:grp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9EDE4A08-434B-40F4-B454-733F4FB2B0A6}"/>
              </a:ext>
            </a:extLst>
          </p:cNvPr>
          <p:cNvSpPr/>
          <p:nvPr/>
        </p:nvSpPr>
        <p:spPr>
          <a:xfrm>
            <a:off x="35998" y="4135993"/>
            <a:ext cx="6756400" cy="299545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10F51E27-82D0-48CB-B511-EA799FC73D6A}"/>
              </a:ext>
            </a:extLst>
          </p:cNvPr>
          <p:cNvSpPr/>
          <p:nvPr/>
        </p:nvSpPr>
        <p:spPr>
          <a:xfrm>
            <a:off x="1639250" y="4315396"/>
            <a:ext cx="1041400" cy="41752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部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E4EC3DA8-FE55-403E-A97D-95B3D3C542F1}"/>
              </a:ext>
            </a:extLst>
          </p:cNvPr>
          <p:cNvSpPr txBox="1"/>
          <p:nvPr/>
        </p:nvSpPr>
        <p:spPr>
          <a:xfrm>
            <a:off x="1403031" y="5179409"/>
            <a:ext cx="494591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「災害時における医療提供体制について」</a:t>
            </a:r>
            <a:endParaRPr kumimoji="1" lang="en-US" altLang="ja-JP" sz="19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9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84D2BA72-1EBC-4F6D-8490-4432E62F25F4}"/>
              </a:ext>
            </a:extLst>
          </p:cNvPr>
          <p:cNvSpPr/>
          <p:nvPr/>
        </p:nvSpPr>
        <p:spPr>
          <a:xfrm>
            <a:off x="1639250" y="5709296"/>
            <a:ext cx="1041400" cy="41752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部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97690C63-6D1E-4181-8B2E-F0F84F56075F}"/>
              </a:ext>
            </a:extLst>
          </p:cNvPr>
          <p:cNvSpPr txBox="1"/>
          <p:nvPr/>
        </p:nvSpPr>
        <p:spPr>
          <a:xfrm>
            <a:off x="1407326" y="6435832"/>
            <a:ext cx="53373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「東日本大震災・令和元年台風</a:t>
            </a:r>
            <a:r>
              <a:rPr kumimoji="1" lang="en-US" altLang="ja-JP" sz="1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19</a:t>
            </a:r>
            <a:r>
              <a:rPr kumimoji="1" lang="ja-JP" altLang="en-US" sz="1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号長野県豪雨　</a:t>
            </a:r>
            <a:endParaRPr kumimoji="1" lang="en-US" altLang="ja-JP" sz="19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災害時のリハセラピストによる支援活動」</a:t>
            </a:r>
            <a:endParaRPr kumimoji="1" lang="en-US" altLang="ja-JP" sz="19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C1E2BE4D-E865-4268-AB42-3FE05291FF49}"/>
              </a:ext>
            </a:extLst>
          </p:cNvPr>
          <p:cNvSpPr txBox="1"/>
          <p:nvPr/>
        </p:nvSpPr>
        <p:spPr>
          <a:xfrm>
            <a:off x="2752413" y="4242030"/>
            <a:ext cx="3832752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講師：金子秀夫</a:t>
            </a:r>
            <a:endParaRPr kumimoji="1" lang="en-US" altLang="ja-JP" sz="1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ja-JP" sz="13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明朝" panose="02020609040205080304" pitchFamily="17" charset="-128"/>
              </a:rPr>
              <a:t>相澤病院</a:t>
            </a:r>
            <a:r>
              <a:rPr lang="ja-JP" altLang="en-US" sz="13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明朝" panose="02020609040205080304" pitchFamily="17" charset="-128"/>
              </a:rPr>
              <a:t>　</a:t>
            </a:r>
            <a:r>
              <a:rPr lang="ja-JP" altLang="ja-JP" sz="13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明朝" panose="02020609040205080304" pitchFamily="17" charset="-128"/>
              </a:rPr>
              <a:t>防災災害救護総合センター</a:t>
            </a:r>
            <a:endParaRPr lang="en-US" altLang="ja-JP" sz="13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ＭＳ 明朝" panose="02020609040205080304" pitchFamily="17" charset="-128"/>
            </a:endParaRPr>
          </a:p>
          <a:p>
            <a:r>
              <a:rPr lang="ja-JP" altLang="en-US" sz="13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明朝" panose="02020609040205080304" pitchFamily="17" charset="-128"/>
              </a:rPr>
              <a:t>　　　　　　</a:t>
            </a:r>
            <a:r>
              <a:rPr lang="ja-JP" altLang="ja-JP" sz="13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明朝" panose="02020609040205080304" pitchFamily="17" charset="-128"/>
              </a:rPr>
              <a:t>救急・救護・災害医療対策室　室長</a:t>
            </a:r>
            <a:endParaRPr lang="en-US" altLang="ja-JP" sz="13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ＭＳ 明朝" panose="02020609040205080304" pitchFamily="17" charset="-128"/>
            </a:endParaRPr>
          </a:p>
          <a:p>
            <a:r>
              <a:rPr kumimoji="1"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長野県看護協会　災害看護委員会　委員長）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8920D31C-B7B1-41DD-93FB-B65300FE7D88}"/>
              </a:ext>
            </a:extLst>
          </p:cNvPr>
          <p:cNvSpPr txBox="1"/>
          <p:nvPr/>
        </p:nvSpPr>
        <p:spPr>
          <a:xfrm>
            <a:off x="2752413" y="5678596"/>
            <a:ext cx="3651250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講師：三浦一望</a:t>
            </a:r>
            <a:endParaRPr kumimoji="1" lang="en-US" altLang="ja-JP" sz="1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（松本協立病院　リハビリテーション科</a:t>
            </a:r>
            <a:endParaRPr kumimoji="1" lang="en-US" altLang="ja-JP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長野県理学療法士会　災害対策部　部長）</a:t>
            </a:r>
            <a:endParaRPr lang="ja-JP" altLang="en-US" sz="1300" dirty="0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0FD86DF6-EE47-4964-9324-554B9F79A427}"/>
              </a:ext>
            </a:extLst>
          </p:cNvPr>
          <p:cNvSpPr txBox="1"/>
          <p:nvPr/>
        </p:nvSpPr>
        <p:spPr>
          <a:xfrm>
            <a:off x="1227983" y="8115109"/>
            <a:ext cx="5679718" cy="664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右記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QR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コードまたは  </a:t>
            </a:r>
            <a:r>
              <a:rPr lang="en-US" altLang="ja-JP" sz="1400" b="0" i="0" u="sng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https://bit.ly/3CVg3Gz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申し込み完了後、ミーティング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ID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・パスワード等メールにてご連絡いたします</a:t>
            </a: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FE020515-E850-48FF-B157-0CAE1974A599}"/>
              </a:ext>
            </a:extLst>
          </p:cNvPr>
          <p:cNvSpPr/>
          <p:nvPr/>
        </p:nvSpPr>
        <p:spPr>
          <a:xfrm>
            <a:off x="35998" y="33579"/>
            <a:ext cx="6768000" cy="903977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F467083-2AFE-4747-B6FC-BE66904D9F66}"/>
              </a:ext>
            </a:extLst>
          </p:cNvPr>
          <p:cNvSpPr txBox="1"/>
          <p:nvPr/>
        </p:nvSpPr>
        <p:spPr>
          <a:xfrm>
            <a:off x="448057" y="2295164"/>
            <a:ext cx="62966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災害医療とは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リハセラピスト・医療・介護従事者による活動とは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参加したことないけど、私でも活動できるの？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フローチャート: 結合子 18">
            <a:extLst>
              <a:ext uri="{FF2B5EF4-FFF2-40B4-BE49-F238E27FC236}">
                <a16:creationId xmlns:a16="http://schemas.microsoft.com/office/drawing/2014/main" id="{789D553D-D7F1-4B73-AA2A-C7CABFB28773}"/>
              </a:ext>
            </a:extLst>
          </p:cNvPr>
          <p:cNvSpPr>
            <a:spLocks noChangeAspect="1"/>
          </p:cNvSpPr>
          <p:nvPr/>
        </p:nvSpPr>
        <p:spPr>
          <a:xfrm>
            <a:off x="207462" y="2292354"/>
            <a:ext cx="214375" cy="216000"/>
          </a:xfrm>
          <a:prstGeom prst="flowChartConnector">
            <a:avLst/>
          </a:prstGeom>
          <a:solidFill>
            <a:srgbClr val="F3EE12"/>
          </a:solidFill>
          <a:ln w="38100" cmpd="sng"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フローチャート: 結合子 19">
            <a:extLst>
              <a:ext uri="{FF2B5EF4-FFF2-40B4-BE49-F238E27FC236}">
                <a16:creationId xmlns:a16="http://schemas.microsoft.com/office/drawing/2014/main" id="{0A84DA11-16A9-4CA2-B95F-46F63203AA70}"/>
              </a:ext>
            </a:extLst>
          </p:cNvPr>
          <p:cNvSpPr>
            <a:spLocks noChangeAspect="1"/>
          </p:cNvSpPr>
          <p:nvPr/>
        </p:nvSpPr>
        <p:spPr>
          <a:xfrm>
            <a:off x="207462" y="2716601"/>
            <a:ext cx="214375" cy="216000"/>
          </a:xfrm>
          <a:prstGeom prst="flowChartConnector">
            <a:avLst/>
          </a:prstGeom>
          <a:solidFill>
            <a:srgbClr val="F3EE12"/>
          </a:solidFill>
          <a:ln w="38100" cmpd="sng"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フローチャート: 結合子 20">
            <a:extLst>
              <a:ext uri="{FF2B5EF4-FFF2-40B4-BE49-F238E27FC236}">
                <a16:creationId xmlns:a16="http://schemas.microsoft.com/office/drawing/2014/main" id="{1E3670E4-C667-4A9A-85FB-7A52EFEA88E3}"/>
              </a:ext>
            </a:extLst>
          </p:cNvPr>
          <p:cNvSpPr>
            <a:spLocks noChangeAspect="1"/>
          </p:cNvSpPr>
          <p:nvPr/>
        </p:nvSpPr>
        <p:spPr>
          <a:xfrm>
            <a:off x="207463" y="3116660"/>
            <a:ext cx="214375" cy="216000"/>
          </a:xfrm>
          <a:prstGeom prst="flowChartConnector">
            <a:avLst/>
          </a:prstGeom>
          <a:solidFill>
            <a:srgbClr val="F3EE12"/>
          </a:solidFill>
          <a:ln w="38100" cmpd="sng"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9262E688-1874-419E-9BF2-94C510368D10}"/>
              </a:ext>
            </a:extLst>
          </p:cNvPr>
          <p:cNvGrpSpPr/>
          <p:nvPr/>
        </p:nvGrpSpPr>
        <p:grpSpPr>
          <a:xfrm>
            <a:off x="5630771" y="7180729"/>
            <a:ext cx="1101991" cy="1290271"/>
            <a:chOff x="5630771" y="7180729"/>
            <a:chExt cx="1166272" cy="1383720"/>
          </a:xfrm>
        </p:grpSpPr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77622679-A485-4E9B-82B8-B66D2C763590}"/>
                </a:ext>
              </a:extLst>
            </p:cNvPr>
            <p:cNvGrpSpPr/>
            <p:nvPr/>
          </p:nvGrpSpPr>
          <p:grpSpPr>
            <a:xfrm>
              <a:off x="5630771" y="7180729"/>
              <a:ext cx="1166272" cy="1383720"/>
              <a:chOff x="5669774" y="7421002"/>
              <a:chExt cx="1057625" cy="1246976"/>
            </a:xfrm>
          </p:grpSpPr>
          <p:sp>
            <p:nvSpPr>
              <p:cNvPr id="74" name="四角形: 角を丸くする 73">
                <a:extLst>
                  <a:ext uri="{FF2B5EF4-FFF2-40B4-BE49-F238E27FC236}">
                    <a16:creationId xmlns:a16="http://schemas.microsoft.com/office/drawing/2014/main" id="{BCA83E48-B3FC-4F3D-AD43-FA01984BACAF}"/>
                  </a:ext>
                </a:extLst>
              </p:cNvPr>
              <p:cNvSpPr/>
              <p:nvPr/>
            </p:nvSpPr>
            <p:spPr>
              <a:xfrm>
                <a:off x="5669774" y="7421002"/>
                <a:ext cx="1057625" cy="1246976"/>
              </a:xfrm>
              <a:prstGeom prst="roundRect">
                <a:avLst>
                  <a:gd name="adj" fmla="val 3611"/>
                </a:avLst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F36D8734-47F2-4740-A785-FE2A21B8DF70}"/>
                  </a:ext>
                </a:extLst>
              </p:cNvPr>
              <p:cNvSpPr txBox="1"/>
              <p:nvPr/>
            </p:nvSpPr>
            <p:spPr>
              <a:xfrm>
                <a:off x="5670960" y="8441532"/>
                <a:ext cx="1050347" cy="215444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800" b="1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申し込みはこちら</a:t>
                </a:r>
              </a:p>
            </p:txBody>
          </p:sp>
        </p:grpSp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6E70FBD6-BF57-44DE-99EB-C1FAE03DC8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5614" t="5126" r="4121" b="5357"/>
            <a:stretch/>
          </p:blipFill>
          <p:spPr>
            <a:xfrm>
              <a:off x="5685439" y="7236842"/>
              <a:ext cx="1054764" cy="1046010"/>
            </a:xfrm>
            <a:prstGeom prst="rect">
              <a:avLst/>
            </a:prstGeom>
          </p:spPr>
        </p:pic>
      </p:grpSp>
      <p:pic>
        <p:nvPicPr>
          <p:cNvPr id="31" name="図 30">
            <a:extLst>
              <a:ext uri="{FF2B5EF4-FFF2-40B4-BE49-F238E27FC236}">
                <a16:creationId xmlns:a16="http://schemas.microsoft.com/office/drawing/2014/main" id="{C48E11EA-2624-45BA-AE04-371288D3F03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82500" l="28000" r="69000"/>
                    </a14:imgEffect>
                  </a14:imgLayer>
                </a14:imgProps>
              </a:ext>
            </a:extLst>
          </a:blip>
          <a:srcRect l="26984" t="17069" r="29789" b="17484"/>
          <a:stretch/>
        </p:blipFill>
        <p:spPr>
          <a:xfrm rot="2040486">
            <a:off x="6015509" y="3113797"/>
            <a:ext cx="238613" cy="361268"/>
          </a:xfrm>
          <a:prstGeom prst="rect">
            <a:avLst/>
          </a:prstGeom>
        </p:spPr>
      </p:pic>
      <p:pic>
        <p:nvPicPr>
          <p:cNvPr id="3" name="図 2"/>
          <p:cNvPicPr>
            <a:picLocks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73" y="4257963"/>
            <a:ext cx="1080000" cy="1260000"/>
          </a:xfrm>
          <a:prstGeom prst="rect">
            <a:avLst/>
          </a:prstGeom>
        </p:spPr>
      </p:pic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2404F72C-F374-430E-A356-8F3C1C95FA96}"/>
              </a:ext>
            </a:extLst>
          </p:cNvPr>
          <p:cNvSpPr txBox="1"/>
          <p:nvPr/>
        </p:nvSpPr>
        <p:spPr>
          <a:xfrm>
            <a:off x="18535" y="713728"/>
            <a:ext cx="6857999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800" dirty="0">
                <a:ln w="3175" cmpd="sng">
                  <a:solidFill>
                    <a:schemeClr val="tx1"/>
                  </a:solidFill>
                </a:ln>
                <a:solidFill>
                  <a:srgbClr val="F3EE12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災害医療の基礎</a:t>
            </a:r>
            <a:endParaRPr kumimoji="1" lang="en-US" altLang="ja-JP" sz="3800" dirty="0">
              <a:ln w="3175" cmpd="sng">
                <a:solidFill>
                  <a:schemeClr val="tx1"/>
                </a:solidFill>
              </a:ln>
              <a:solidFill>
                <a:srgbClr val="F3EE12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2400" dirty="0">
                <a:ln w="3175" cmpd="sng">
                  <a:solidFill>
                    <a:schemeClr val="tx1"/>
                  </a:solidFill>
                </a:ln>
                <a:solidFill>
                  <a:srgbClr val="F3EE12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en-US" altLang="ja-JP" sz="500" dirty="0">
              <a:ln w="3175" cmpd="sng">
                <a:solidFill>
                  <a:schemeClr val="tx1"/>
                </a:solidFill>
              </a:ln>
              <a:solidFill>
                <a:srgbClr val="F3EE12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3700" dirty="0">
                <a:ln w="3175" cmpd="sng">
                  <a:solidFill>
                    <a:schemeClr val="tx1"/>
                  </a:solidFill>
                </a:ln>
                <a:solidFill>
                  <a:srgbClr val="F3EE12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リハセラピストによる支援活動</a:t>
            </a:r>
            <a:endParaRPr kumimoji="1" lang="en-US" altLang="ja-JP" sz="3700" dirty="0">
              <a:ln w="3175" cmpd="sng">
                <a:solidFill>
                  <a:schemeClr val="tx1"/>
                </a:solidFill>
              </a:ln>
              <a:solidFill>
                <a:srgbClr val="F3EE12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4386A3F0-5723-4722-AF68-B7B07B5F7ABE}"/>
              </a:ext>
            </a:extLst>
          </p:cNvPr>
          <p:cNvGrpSpPr/>
          <p:nvPr/>
        </p:nvGrpSpPr>
        <p:grpSpPr>
          <a:xfrm rot="20636644">
            <a:off x="234064" y="645634"/>
            <a:ext cx="1542132" cy="1325871"/>
            <a:chOff x="7624119" y="1029826"/>
            <a:chExt cx="1542132" cy="1325871"/>
          </a:xfrm>
        </p:grpSpPr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996AA80A-2FB5-40E4-A941-199F12FBC19E}"/>
                </a:ext>
              </a:extLst>
            </p:cNvPr>
            <p:cNvSpPr txBox="1"/>
            <p:nvPr/>
          </p:nvSpPr>
          <p:spPr>
            <a:xfrm>
              <a:off x="7624119" y="1029826"/>
              <a:ext cx="74140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000" dirty="0">
                  <a:solidFill>
                    <a:srgbClr val="002060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０</a:t>
              </a:r>
            </a:p>
          </p:txBody>
        </p: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FD69EFE1-0F94-4C47-9805-754BD846CEDA}"/>
                </a:ext>
              </a:extLst>
            </p:cNvPr>
            <p:cNvSpPr txBox="1"/>
            <p:nvPr/>
          </p:nvSpPr>
          <p:spPr>
            <a:xfrm>
              <a:off x="7874467" y="1361491"/>
              <a:ext cx="400110" cy="99420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1400" dirty="0">
                  <a:solidFill>
                    <a:srgbClr val="00206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ゼロ</a:t>
              </a:r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4AE06E01-D79D-4D50-960A-01D56AD41F80}"/>
                </a:ext>
              </a:extLst>
            </p:cNvPr>
            <p:cNvSpPr txBox="1"/>
            <p:nvPr/>
          </p:nvSpPr>
          <p:spPr>
            <a:xfrm>
              <a:off x="8229599" y="1289795"/>
              <a:ext cx="9366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solidFill>
                    <a:srgbClr val="00206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から</a:t>
              </a:r>
              <a:endParaRPr kumimoji="1" lang="en-US" altLang="ja-JP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dirty="0">
                  <a:solidFill>
                    <a:srgbClr val="00206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学べる</a:t>
              </a:r>
            </a:p>
          </p:txBody>
        </p:sp>
      </p:grpSp>
      <p:pic>
        <p:nvPicPr>
          <p:cNvPr id="5" name="図 4">
            <a:extLst>
              <a:ext uri="{FF2B5EF4-FFF2-40B4-BE49-F238E27FC236}">
                <a16:creationId xmlns:a16="http://schemas.microsoft.com/office/drawing/2014/main" id="{A68F8854-78B8-4249-9391-651E1838BB67}"/>
              </a:ext>
            </a:extLst>
          </p:cNvPr>
          <p:cNvPicPr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337838" y="5645970"/>
            <a:ext cx="1080000" cy="1260000"/>
          </a:xfrm>
          <a:prstGeom prst="rect">
            <a:avLst/>
          </a:prstGeom>
        </p:spPr>
      </p:pic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B6EA9DE6-7BDD-4950-AEF2-77B91FBE72C8}"/>
              </a:ext>
            </a:extLst>
          </p:cNvPr>
          <p:cNvSpPr>
            <a:spLocks/>
          </p:cNvSpPr>
          <p:nvPr/>
        </p:nvSpPr>
        <p:spPr>
          <a:xfrm>
            <a:off x="125238" y="7163540"/>
            <a:ext cx="1053317" cy="27587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dist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開催方式</a:t>
            </a:r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9084CF9F-3E40-4438-89B9-7078E372A34C}"/>
              </a:ext>
            </a:extLst>
          </p:cNvPr>
          <p:cNvSpPr>
            <a:spLocks/>
          </p:cNvSpPr>
          <p:nvPr/>
        </p:nvSpPr>
        <p:spPr>
          <a:xfrm>
            <a:off x="125238" y="8118851"/>
            <a:ext cx="1053317" cy="27587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dist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申し込み</a:t>
            </a:r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B318153B-D5FC-4820-BDDE-4174B3457A89}"/>
              </a:ext>
            </a:extLst>
          </p:cNvPr>
          <p:cNvSpPr>
            <a:spLocks/>
          </p:cNvSpPr>
          <p:nvPr/>
        </p:nvSpPr>
        <p:spPr>
          <a:xfrm>
            <a:off x="125238" y="7481977"/>
            <a:ext cx="1053317" cy="27587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dist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参加対象</a:t>
            </a:r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F9770620-0934-4179-A629-0511946A9AB8}"/>
              </a:ext>
            </a:extLst>
          </p:cNvPr>
          <p:cNvSpPr>
            <a:spLocks/>
          </p:cNvSpPr>
          <p:nvPr/>
        </p:nvSpPr>
        <p:spPr>
          <a:xfrm>
            <a:off x="125238" y="7800414"/>
            <a:ext cx="1053317" cy="27587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dist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参加費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B9D4F56-13BD-4EE2-A632-60C3D103E56A}"/>
              </a:ext>
            </a:extLst>
          </p:cNvPr>
          <p:cNvSpPr txBox="1"/>
          <p:nvPr/>
        </p:nvSpPr>
        <p:spPr>
          <a:xfrm>
            <a:off x="1227983" y="7141728"/>
            <a:ext cx="6196912" cy="375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ZOOM</a:t>
            </a:r>
            <a:r>
              <a:rPr lang="ja-JP" altLang="ja-JP" sz="1600" spc="-6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kiloji"/>
              </a:rPr>
              <a:t>ウェビナーを用いた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kiloji"/>
              </a:rPr>
              <a:t>WEB</a:t>
            </a:r>
            <a:r>
              <a:rPr lang="ja-JP" altLang="en-US" sz="1600" spc="-65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kiloji"/>
              </a:rPr>
              <a:t>セミナー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26DC122-9EAE-4B9A-8B07-4D8F00F4CE7D}"/>
              </a:ext>
            </a:extLst>
          </p:cNvPr>
          <p:cNvSpPr txBox="1"/>
          <p:nvPr/>
        </p:nvSpPr>
        <p:spPr>
          <a:xfrm>
            <a:off x="1227983" y="7473300"/>
            <a:ext cx="6196912" cy="375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600" b="1" spc="3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kiloji"/>
              </a:rPr>
              <a:t>職種関係なく誰でも</a:t>
            </a:r>
            <a:r>
              <a:rPr lang="ja-JP" altLang="en-US" sz="1600" spc="-65" dirty="0">
                <a:latin typeface="メイリオ" panose="020B0604030504040204" pitchFamily="50" charset="-128"/>
                <a:ea typeface="メイリオ" panose="020B0604030504040204" pitchFamily="50" charset="-128"/>
                <a:cs typeface="kiloji"/>
              </a:rPr>
              <a:t>参加可能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825618F9-0264-4AF9-B1B2-2998FF3CC926}"/>
              </a:ext>
            </a:extLst>
          </p:cNvPr>
          <p:cNvSpPr txBox="1"/>
          <p:nvPr/>
        </p:nvSpPr>
        <p:spPr>
          <a:xfrm>
            <a:off x="1227983" y="7784208"/>
            <a:ext cx="6196912" cy="375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600" b="1" spc="3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kiloji"/>
              </a:rPr>
              <a:t>無料</a:t>
            </a:r>
            <a:endParaRPr lang="ja-JP" altLang="en-US" sz="1600" b="1" spc="3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57EC2A2C-D4DD-4D6B-8149-6540A3C111FF}"/>
              </a:ext>
            </a:extLst>
          </p:cNvPr>
          <p:cNvSpPr/>
          <p:nvPr/>
        </p:nvSpPr>
        <p:spPr>
          <a:xfrm>
            <a:off x="35997" y="33579"/>
            <a:ext cx="6768000" cy="903977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1995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2642</TotalTime>
  <Words>190</Words>
  <Application>Microsoft Office PowerPoint</Application>
  <PresentationFormat>画面に合わせる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明朝</vt:lpstr>
      <vt:lpstr>UD デジタル 教科書体 N-B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Owner</cp:lastModifiedBy>
  <cp:revision>36</cp:revision>
  <cp:lastPrinted>2021-11-07T13:45:20Z</cp:lastPrinted>
  <dcterms:created xsi:type="dcterms:W3CDTF">2021-10-27T14:48:17Z</dcterms:created>
  <dcterms:modified xsi:type="dcterms:W3CDTF">2021-11-19T12:57:28Z</dcterms:modified>
</cp:coreProperties>
</file>